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Montserrat"/>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931a52cf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931a52cf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931a52cf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931a52cf5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931a52cf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931a52cf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931a52cf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931a52cf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931a52cf5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931a52cf5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931a52cf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931a52cf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931a52c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931a52c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931a52cf5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931a52cf5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936d52bc5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936d52bc5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936d52bc5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936d52bc5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931a52c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931a52c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936d52bc5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936d52bc5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936d52bc5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936d52bc5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7931a52cf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7931a52cf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932dd00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932dd00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931a52c8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931a52c8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931a52cf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931a52cf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931a52cf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931a52cf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931a52cf5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931a52cf5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931a52c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931a52c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931a52cf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931a52cf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931a52cf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931a52cf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931a52cf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931a52cf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hyperlink" Target="https://github.com/neel1998/DIP_Project_201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gfx.cs.princeton.edu/pubs/Barnes_2009_PAR/patchmatch.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idx="4294967295" type="ctrTitle"/>
          </p:nvPr>
        </p:nvSpPr>
        <p:spPr>
          <a:xfrm>
            <a:off x="66025" y="79950"/>
            <a:ext cx="8520600" cy="498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Team</a:t>
            </a:r>
            <a:r>
              <a:rPr lang="en" sz="2400"/>
              <a:t>: CheeseDIP</a:t>
            </a:r>
            <a:endParaRPr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 sz="2400"/>
              <a:t>Members: </a:t>
            </a:r>
            <a:r>
              <a:rPr lang="en" sz="2400"/>
              <a:t>Neel Trivedi 20171015 (CSD)</a:t>
            </a:r>
            <a:endParaRPr sz="2400"/>
          </a:p>
          <a:p>
            <a:pPr indent="457200" lvl="0" marL="914400" rtl="0" algn="l">
              <a:spcBef>
                <a:spcPts val="0"/>
              </a:spcBef>
              <a:spcAft>
                <a:spcPts val="0"/>
              </a:spcAft>
              <a:buNone/>
            </a:pPr>
            <a:r>
              <a:rPr lang="en" sz="2400"/>
              <a:t>   Anchit Gupta 20171041 (CSD)</a:t>
            </a:r>
            <a:endParaRPr sz="2400"/>
          </a:p>
          <a:p>
            <a:pPr indent="0" lvl="0" marL="1371600" rtl="0" algn="l">
              <a:spcBef>
                <a:spcPts val="0"/>
              </a:spcBef>
              <a:spcAft>
                <a:spcPts val="0"/>
              </a:spcAft>
              <a:buNone/>
            </a:pPr>
            <a:r>
              <a:rPr lang="en" sz="2400"/>
              <a:t>   Kunal Vaswani 20171064 (CSE)</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Project: </a:t>
            </a:r>
            <a:r>
              <a:rPr lang="en" sz="2400"/>
              <a:t>PatchMatch</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b="1" lang="en" sz="2400"/>
              <a:t>TA: </a:t>
            </a:r>
            <a:r>
              <a:rPr lang="en" sz="2400"/>
              <a:t>Abhishek Prusty</a:t>
            </a:r>
            <a:endParaRPr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 sz="2400"/>
              <a:t>Project repository: </a:t>
            </a:r>
            <a:r>
              <a:rPr lang="en" sz="2400" u="sng">
                <a:solidFill>
                  <a:schemeClr val="hlink"/>
                </a:solidFill>
                <a:hlinkClick r:id="rId3"/>
              </a:rPr>
              <a:t>https://github.com/neel1998/DIP_Project_2019</a:t>
            </a:r>
            <a:endParaRPr b="1" sz="2400"/>
          </a:p>
          <a:p>
            <a:pPr indent="0" lvl="0" marL="0" rtl="0" algn="l">
              <a:spcBef>
                <a:spcPts val="0"/>
              </a:spcBef>
              <a:spcAft>
                <a:spcPts val="0"/>
              </a:spcAft>
              <a:buNone/>
            </a:pPr>
            <a:r>
              <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Iterations</a:t>
            </a:r>
            <a:endParaRPr b="1"/>
          </a:p>
        </p:txBody>
      </p:sp>
      <p:sp>
        <p:nvSpPr>
          <p:cNvPr id="197" name="Google Shape;197;p22"/>
          <p:cNvSpPr txBox="1"/>
          <p:nvPr>
            <p:ph idx="1" type="body"/>
          </p:nvPr>
        </p:nvSpPr>
        <p:spPr>
          <a:xfrm>
            <a:off x="1297500" y="13078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After the initialization is done we move onto the main algorithm to find the matching patches</a:t>
            </a:r>
            <a:endParaRPr sz="1800"/>
          </a:p>
          <a:p>
            <a:pPr indent="-342900" lvl="0" marL="457200" rtl="0" algn="l">
              <a:spcBef>
                <a:spcPts val="0"/>
              </a:spcBef>
              <a:spcAft>
                <a:spcPts val="0"/>
              </a:spcAft>
              <a:buSzPts val="1800"/>
              <a:buChar char="●"/>
            </a:pPr>
            <a:r>
              <a:rPr lang="en" sz="1800"/>
              <a:t>In each iteration we first perform “Propagation” followed by “Random Search”</a:t>
            </a:r>
            <a:endParaRPr sz="1800"/>
          </a:p>
          <a:p>
            <a:pPr indent="-342900" lvl="0" marL="457200" rtl="0" algn="l">
              <a:spcBef>
                <a:spcPts val="0"/>
              </a:spcBef>
              <a:spcAft>
                <a:spcPts val="0"/>
              </a:spcAft>
              <a:buSzPts val="1800"/>
              <a:buChar char="●"/>
            </a:pPr>
            <a:r>
              <a:rPr lang="en" sz="1800"/>
              <a:t>In each iteration we basically aim to improvise our offsets matrix.</a:t>
            </a:r>
            <a:endParaRPr sz="1800"/>
          </a:p>
          <a:p>
            <a:pPr indent="-342900" lvl="0" marL="457200" rtl="0" algn="l">
              <a:spcBef>
                <a:spcPts val="0"/>
              </a:spcBef>
              <a:spcAft>
                <a:spcPts val="0"/>
              </a:spcAft>
              <a:buSzPts val="1800"/>
              <a:buChar char="●"/>
            </a:pPr>
            <a:r>
              <a:rPr lang="en" sz="1800"/>
              <a:t>Offsets are examined in scan order (left to right , top to bottom) in each iteration.</a:t>
            </a:r>
            <a:endParaRPr sz="1800"/>
          </a:p>
          <a:p>
            <a:pPr indent="-342900" lvl="0" marL="457200" rtl="0" algn="l">
              <a:spcBef>
                <a:spcPts val="0"/>
              </a:spcBef>
              <a:spcAft>
                <a:spcPts val="0"/>
              </a:spcAft>
              <a:buSzPts val="1800"/>
              <a:buChar char="●"/>
            </a:pPr>
            <a:r>
              <a:rPr lang="en" sz="1800"/>
              <a:t>Mostly we get desired results in 4-5 iterations.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Propagation</a:t>
            </a:r>
            <a:endParaRPr b="1"/>
          </a:p>
        </p:txBody>
      </p:sp>
      <p:sp>
        <p:nvSpPr>
          <p:cNvPr id="203" name="Google Shape;203;p23"/>
          <p:cNvSpPr txBox="1"/>
          <p:nvPr>
            <p:ph idx="1" type="body"/>
          </p:nvPr>
        </p:nvSpPr>
        <p:spPr>
          <a:xfrm>
            <a:off x="1297500" y="13978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This step exploits the </a:t>
            </a:r>
            <a:r>
              <a:rPr i="1" lang="en" sz="1800"/>
              <a:t>coherence </a:t>
            </a:r>
            <a:r>
              <a:rPr lang="en" sz="1800"/>
              <a:t>property of images.</a:t>
            </a:r>
            <a:endParaRPr sz="1800"/>
          </a:p>
          <a:p>
            <a:pPr indent="-342900" lvl="0" marL="457200" rtl="0" algn="l">
              <a:spcBef>
                <a:spcPts val="0"/>
              </a:spcBef>
              <a:spcAft>
                <a:spcPts val="0"/>
              </a:spcAft>
              <a:buSzPts val="1800"/>
              <a:buChar char="●"/>
            </a:pPr>
            <a:r>
              <a:rPr lang="en" sz="1800"/>
              <a:t>It is reasonable to assume that if we have good patch match at positions (x-1, y) (top) and (x , y-1) (left) we can use these offsets to improve the mapping at (x, y) position since due to coherency in the images the patches are likely to be same.</a:t>
            </a:r>
            <a:endParaRPr sz="1800"/>
          </a:p>
          <a:p>
            <a:pPr indent="-342900" lvl="0" marL="457200" rtl="0" algn="l">
              <a:spcBef>
                <a:spcPts val="0"/>
              </a:spcBef>
              <a:spcAft>
                <a:spcPts val="0"/>
              </a:spcAft>
              <a:buSzPts val="1800"/>
              <a:buChar char="●"/>
            </a:pPr>
            <a:r>
              <a:rPr lang="en" sz="1800"/>
              <a:t>The effect of this is very important and that is, if we have found the correct mapping for (x, y) then all the locations below and to the right of (x,y) and having the same coherent region will be filled with correct mapping.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Random Search</a:t>
            </a:r>
            <a:endParaRPr b="1"/>
          </a:p>
        </p:txBody>
      </p:sp>
      <p:sp>
        <p:nvSpPr>
          <p:cNvPr id="209" name="Google Shape;209;p24"/>
          <p:cNvSpPr txBox="1"/>
          <p:nvPr>
            <p:ph idx="1" type="body"/>
          </p:nvPr>
        </p:nvSpPr>
        <p:spPr>
          <a:xfrm>
            <a:off x="1297500" y="929275"/>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 this step we attempt to find better candidate for our offset at position (x, y)</a:t>
            </a:r>
            <a:endParaRPr sz="1800"/>
          </a:p>
          <a:p>
            <a:pPr indent="-342900" lvl="0" marL="457200" rtl="0" algn="l">
              <a:spcBef>
                <a:spcPts val="0"/>
              </a:spcBef>
              <a:spcAft>
                <a:spcPts val="0"/>
              </a:spcAft>
              <a:buSzPts val="1800"/>
              <a:buChar char="●"/>
            </a:pPr>
            <a:r>
              <a:rPr lang="en" sz="1800"/>
              <a:t>Let v</a:t>
            </a:r>
            <a:r>
              <a:rPr baseline="-25000" lang="en" sz="1800"/>
              <a:t>0</a:t>
            </a:r>
            <a:r>
              <a:rPr lang="en" sz="1800"/>
              <a:t> = f (x, y). We attempt to improve f (x, y) by t</a:t>
            </a:r>
            <a:r>
              <a:rPr lang="en" sz="1800"/>
              <a:t>e</a:t>
            </a:r>
            <a:r>
              <a:rPr lang="en" sz="1800"/>
              <a:t>sting a sequence of candidate offsets at an exponentially decreasing distance from v</a:t>
            </a:r>
            <a:r>
              <a:rPr baseline="-25000" lang="en" sz="1800"/>
              <a:t>0</a:t>
            </a:r>
            <a:r>
              <a:rPr lang="en" sz="1800"/>
              <a:t>:</a:t>
            </a:r>
            <a:endParaRPr sz="1800"/>
          </a:p>
          <a:p>
            <a:pPr indent="0" lvl="0" marL="457200" rtl="0" algn="ctr">
              <a:spcBef>
                <a:spcPts val="1600"/>
              </a:spcBef>
              <a:spcAft>
                <a:spcPts val="0"/>
              </a:spcAft>
              <a:buNone/>
            </a:pPr>
            <a:r>
              <a:rPr lang="en" sz="1800"/>
              <a:t>u</a:t>
            </a:r>
            <a:r>
              <a:rPr baseline="-25000" lang="en" sz="1800"/>
              <a:t>i </a:t>
            </a:r>
            <a:r>
              <a:rPr lang="en" sz="1800"/>
              <a:t> = v</a:t>
            </a:r>
            <a:r>
              <a:rPr baseline="-25000" lang="en" sz="1800"/>
              <a:t>0</a:t>
            </a:r>
            <a:r>
              <a:rPr lang="en" sz="1800"/>
              <a:t> + wα</a:t>
            </a:r>
            <a:r>
              <a:rPr baseline="30000" lang="en" sz="1800"/>
              <a:t>i</a:t>
            </a:r>
            <a:r>
              <a:rPr lang="en" sz="1800"/>
              <a:t>R</a:t>
            </a:r>
            <a:r>
              <a:rPr baseline="-25000" lang="en" sz="1800"/>
              <a:t>i</a:t>
            </a:r>
            <a:r>
              <a:rPr lang="en" sz="1800"/>
              <a:t> </a:t>
            </a:r>
            <a:endParaRPr sz="1800"/>
          </a:p>
          <a:p>
            <a:pPr indent="-342900" lvl="0" marL="457200" rtl="0" algn="l">
              <a:spcBef>
                <a:spcPts val="1600"/>
              </a:spcBef>
              <a:spcAft>
                <a:spcPts val="0"/>
              </a:spcAft>
              <a:buSzPts val="1800"/>
              <a:buChar char="●"/>
            </a:pPr>
            <a:r>
              <a:rPr lang="en" sz="1800"/>
              <a:t>Where R</a:t>
            </a:r>
            <a:r>
              <a:rPr baseline="-25000" lang="en" sz="1800"/>
              <a:t>i</a:t>
            </a:r>
            <a:r>
              <a:rPr lang="en" sz="1800"/>
              <a:t> is uniform random variable in [-1,1] x [-1,1] , w is fixed search radius and α is search window ration. </a:t>
            </a:r>
            <a:endParaRPr sz="1800"/>
          </a:p>
          <a:p>
            <a:pPr indent="-342900" lvl="0" marL="457200" rtl="0" algn="l">
              <a:spcBef>
                <a:spcPts val="0"/>
              </a:spcBef>
              <a:spcAft>
                <a:spcPts val="0"/>
              </a:spcAft>
              <a:buSzPts val="1800"/>
              <a:buChar char="●"/>
            </a:pPr>
            <a:r>
              <a:rPr lang="en" sz="1800"/>
              <a:t>We examine the patches for i = 1,2,3… until effective radius </a:t>
            </a:r>
            <a:r>
              <a:rPr lang="en" sz="1800"/>
              <a:t>wα</a:t>
            </a:r>
            <a:r>
              <a:rPr baseline="30000" lang="en" sz="1800"/>
              <a:t>i</a:t>
            </a:r>
            <a:r>
              <a:rPr lang="en" sz="1800"/>
              <a:t> is less than one pixel and than update our NNF offsets with best found patch</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Illustration of the algorithm workflow</a:t>
            </a:r>
            <a:endParaRPr b="1"/>
          </a:p>
        </p:txBody>
      </p:sp>
      <p:pic>
        <p:nvPicPr>
          <p:cNvPr id="215" name="Google Shape;215;p25"/>
          <p:cNvPicPr preferRelativeResize="0"/>
          <p:nvPr/>
        </p:nvPicPr>
        <p:blipFill rotWithShape="1">
          <a:blip r:embed="rId3">
            <a:alphaModFix/>
          </a:blip>
          <a:srcRect b="7517" l="37690" r="1400" t="7448"/>
          <a:stretch/>
        </p:blipFill>
        <p:spPr>
          <a:xfrm>
            <a:off x="2506300" y="1122700"/>
            <a:ext cx="4621301" cy="362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6"/>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7"/>
          <p:cNvSpPr txBox="1"/>
          <p:nvPr>
            <p:ph type="title"/>
          </p:nvPr>
        </p:nvSpPr>
        <p:spPr>
          <a:xfrm>
            <a:off x="1297500" y="250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This algorithm is widely used in many image editing tools. </a:t>
            </a:r>
            <a:endParaRPr b="1"/>
          </a:p>
        </p:txBody>
      </p:sp>
      <p:pic>
        <p:nvPicPr>
          <p:cNvPr id="226" name="Google Shape;226;p27"/>
          <p:cNvPicPr preferRelativeResize="0"/>
          <p:nvPr/>
        </p:nvPicPr>
        <p:blipFill rotWithShape="1">
          <a:blip r:embed="rId3">
            <a:alphaModFix/>
          </a:blip>
          <a:srcRect b="39310" l="28129" r="13666" t="37765"/>
          <a:stretch/>
        </p:blipFill>
        <p:spPr>
          <a:xfrm>
            <a:off x="300250" y="1436000"/>
            <a:ext cx="4716576" cy="1044374"/>
          </a:xfrm>
          <a:prstGeom prst="rect">
            <a:avLst/>
          </a:prstGeom>
          <a:noFill/>
          <a:ln>
            <a:noFill/>
          </a:ln>
        </p:spPr>
      </p:pic>
      <p:pic>
        <p:nvPicPr>
          <p:cNvPr id="227" name="Google Shape;227;p27"/>
          <p:cNvPicPr preferRelativeResize="0"/>
          <p:nvPr/>
        </p:nvPicPr>
        <p:blipFill rotWithShape="1">
          <a:blip r:embed="rId4">
            <a:alphaModFix/>
          </a:blip>
          <a:srcRect b="18514" l="12422" r="28757" t="47458"/>
          <a:stretch/>
        </p:blipFill>
        <p:spPr>
          <a:xfrm>
            <a:off x="5016825" y="2608525"/>
            <a:ext cx="4020801" cy="1307750"/>
          </a:xfrm>
          <a:prstGeom prst="rect">
            <a:avLst/>
          </a:prstGeom>
          <a:noFill/>
          <a:ln>
            <a:noFill/>
          </a:ln>
        </p:spPr>
      </p:pic>
      <p:pic>
        <p:nvPicPr>
          <p:cNvPr id="228" name="Google Shape;228;p27"/>
          <p:cNvPicPr preferRelativeResize="0"/>
          <p:nvPr/>
        </p:nvPicPr>
        <p:blipFill rotWithShape="1">
          <a:blip r:embed="rId5">
            <a:alphaModFix/>
          </a:blip>
          <a:srcRect b="19020" l="28549" r="13341" t="57618"/>
          <a:stretch/>
        </p:blipFill>
        <p:spPr>
          <a:xfrm>
            <a:off x="172625" y="3983925"/>
            <a:ext cx="4620198" cy="1044374"/>
          </a:xfrm>
          <a:prstGeom prst="rect">
            <a:avLst/>
          </a:prstGeom>
          <a:noFill/>
          <a:ln>
            <a:noFill/>
          </a:ln>
        </p:spPr>
      </p:pic>
      <p:sp>
        <p:nvSpPr>
          <p:cNvPr id="229" name="Google Shape;229;p27"/>
          <p:cNvSpPr txBox="1"/>
          <p:nvPr/>
        </p:nvSpPr>
        <p:spPr>
          <a:xfrm>
            <a:off x="5208775" y="1631825"/>
            <a:ext cx="24150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ato"/>
                <a:ea typeface="Lato"/>
                <a:cs typeface="Lato"/>
                <a:sym typeface="Lato"/>
              </a:rPr>
              <a:t>Objects removal</a:t>
            </a:r>
            <a:endParaRPr b="1" sz="1800">
              <a:solidFill>
                <a:srgbClr val="FFFFFF"/>
              </a:solidFill>
              <a:latin typeface="Lato"/>
              <a:ea typeface="Lato"/>
              <a:cs typeface="Lato"/>
              <a:sym typeface="Lato"/>
            </a:endParaRPr>
          </a:p>
        </p:txBody>
      </p:sp>
      <p:sp>
        <p:nvSpPr>
          <p:cNvPr id="230" name="Google Shape;230;p27"/>
          <p:cNvSpPr txBox="1"/>
          <p:nvPr/>
        </p:nvSpPr>
        <p:spPr>
          <a:xfrm>
            <a:off x="2601825" y="2977600"/>
            <a:ext cx="24150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ato"/>
                <a:ea typeface="Lato"/>
                <a:cs typeface="Lato"/>
                <a:sym typeface="Lato"/>
              </a:rPr>
              <a:t>Image retargeting </a:t>
            </a:r>
            <a:endParaRPr b="1" sz="1800">
              <a:solidFill>
                <a:srgbClr val="FFFFFF"/>
              </a:solidFill>
              <a:latin typeface="Lato"/>
              <a:ea typeface="Lato"/>
              <a:cs typeface="Lato"/>
              <a:sym typeface="Lato"/>
            </a:endParaRPr>
          </a:p>
        </p:txBody>
      </p:sp>
      <p:sp>
        <p:nvSpPr>
          <p:cNvPr id="231" name="Google Shape;231;p27"/>
          <p:cNvSpPr txBox="1"/>
          <p:nvPr/>
        </p:nvSpPr>
        <p:spPr>
          <a:xfrm>
            <a:off x="5016825" y="4251563"/>
            <a:ext cx="24150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Lato"/>
                <a:ea typeface="Lato"/>
                <a:cs typeface="Lato"/>
                <a:sym typeface="Lato"/>
              </a:rPr>
              <a:t>Image shuffling </a:t>
            </a:r>
            <a:endParaRPr b="1" sz="1800">
              <a:solidFill>
                <a:srgbClr val="FFFFFF"/>
              </a:solidFill>
              <a:latin typeface="Lato"/>
              <a:ea typeface="Lato"/>
              <a:cs typeface="Lato"/>
              <a:sym typeface="Lato"/>
            </a:endParaRPr>
          </a:p>
        </p:txBody>
      </p:sp>
      <p:sp>
        <p:nvSpPr>
          <p:cNvPr id="232" name="Google Shape;232;p27"/>
          <p:cNvSpPr txBox="1"/>
          <p:nvPr/>
        </p:nvSpPr>
        <p:spPr>
          <a:xfrm>
            <a:off x="5208775" y="4804075"/>
            <a:ext cx="3707400" cy="1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Lato"/>
                <a:ea typeface="Lato"/>
                <a:cs typeface="Lato"/>
                <a:sym typeface="Lato"/>
              </a:rPr>
              <a:t>(This results are as per provided by the authors of the paper)</a:t>
            </a:r>
            <a:endParaRPr sz="10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and Analysis:</a:t>
            </a:r>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29"/>
          <p:cNvPicPr preferRelativeResize="0"/>
          <p:nvPr/>
        </p:nvPicPr>
        <p:blipFill>
          <a:blip r:embed="rId3">
            <a:alphaModFix/>
          </a:blip>
          <a:stretch>
            <a:fillRect/>
          </a:stretch>
        </p:blipFill>
        <p:spPr>
          <a:xfrm>
            <a:off x="152400" y="152400"/>
            <a:ext cx="8839200" cy="46983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30"/>
          <p:cNvPicPr preferRelativeResize="0"/>
          <p:nvPr/>
        </p:nvPicPr>
        <p:blipFill>
          <a:blip r:embed="rId3">
            <a:alphaModFix/>
          </a:blip>
          <a:stretch>
            <a:fillRect/>
          </a:stretch>
        </p:blipFill>
        <p:spPr>
          <a:xfrm>
            <a:off x="152400" y="152400"/>
            <a:ext cx="8839200" cy="469835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 - Size of Feature</a:t>
            </a:r>
            <a:endParaRPr/>
          </a:p>
        </p:txBody>
      </p:sp>
      <p:pic>
        <p:nvPicPr>
          <p:cNvPr id="253" name="Google Shape;253;p31"/>
          <p:cNvPicPr preferRelativeResize="0"/>
          <p:nvPr/>
        </p:nvPicPr>
        <p:blipFill>
          <a:blip r:embed="rId3">
            <a:alphaModFix/>
          </a:blip>
          <a:stretch>
            <a:fillRect/>
          </a:stretch>
        </p:blipFill>
        <p:spPr>
          <a:xfrm>
            <a:off x="1297500" y="1307850"/>
            <a:ext cx="7038900" cy="3530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32"/>
          <p:cNvPicPr preferRelativeResize="0"/>
          <p:nvPr/>
        </p:nvPicPr>
        <p:blipFill>
          <a:blip r:embed="rId3">
            <a:alphaModFix/>
          </a:blip>
          <a:stretch>
            <a:fillRect/>
          </a:stretch>
        </p:blipFill>
        <p:spPr>
          <a:xfrm>
            <a:off x="152400" y="152400"/>
            <a:ext cx="8839200" cy="46983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33"/>
          <p:cNvPicPr preferRelativeResize="0"/>
          <p:nvPr/>
        </p:nvPicPr>
        <p:blipFill>
          <a:blip r:embed="rId3">
            <a:alphaModFix/>
          </a:blip>
          <a:stretch>
            <a:fillRect/>
          </a:stretch>
        </p:blipFill>
        <p:spPr>
          <a:xfrm>
            <a:off x="152400" y="152400"/>
            <a:ext cx="8839200" cy="46983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4"/>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Discussions and Applications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Extensions of NNF algorithm</a:t>
            </a:r>
            <a:endParaRPr b="1"/>
          </a:p>
        </p:txBody>
      </p:sp>
      <p:sp>
        <p:nvSpPr>
          <p:cNvPr id="274" name="Google Shape;274;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Instead of looking for a single nearest neighbour to find the best patch we could easily extend the algorithm to look for k nearest </a:t>
            </a:r>
            <a:r>
              <a:rPr lang="en" sz="1800"/>
              <a:t>neighbouring</a:t>
            </a:r>
            <a:r>
              <a:rPr lang="en" sz="1800"/>
              <a:t> patches and than analytically decide the best patch among this k nearest neighbours.</a:t>
            </a:r>
            <a:endParaRPr sz="1800"/>
          </a:p>
          <a:p>
            <a:pPr indent="-342900" lvl="0" marL="457200" rtl="0" algn="l">
              <a:spcBef>
                <a:spcPts val="0"/>
              </a:spcBef>
              <a:spcAft>
                <a:spcPts val="0"/>
              </a:spcAft>
              <a:buSzPts val="1800"/>
              <a:buChar char="●"/>
            </a:pPr>
            <a:r>
              <a:rPr lang="en" sz="1800"/>
              <a:t>Even though all the application discussed so far includes images we can use this algorithm for video processing as well since videos are nothing but a temporal sequence of images we can also use temporal coherence </a:t>
            </a:r>
            <a:r>
              <a:rPr lang="en" sz="1800"/>
              <a:t>across</a:t>
            </a:r>
            <a:r>
              <a:rPr lang="en" sz="1800"/>
              <a:t> frames to better find patches across frames. </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Distribution</a:t>
            </a:r>
            <a:endParaRPr/>
          </a:p>
        </p:txBody>
      </p:sp>
      <p:sp>
        <p:nvSpPr>
          <p:cNvPr id="280" name="Google Shape;280;p36"/>
          <p:cNvSpPr txBox="1"/>
          <p:nvPr>
            <p:ph idx="1" type="body"/>
          </p:nvPr>
        </p:nvSpPr>
        <p:spPr>
          <a:xfrm>
            <a:off x="1297500" y="1169650"/>
            <a:ext cx="7038900" cy="3636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Neel Trivedi</a:t>
            </a:r>
            <a:endParaRPr sz="1800"/>
          </a:p>
          <a:p>
            <a:pPr indent="-317500" lvl="1" marL="914400" rtl="0" algn="l">
              <a:spcBef>
                <a:spcPts val="0"/>
              </a:spcBef>
              <a:spcAft>
                <a:spcPts val="0"/>
              </a:spcAft>
              <a:buSzPts val="1400"/>
              <a:buChar char="○"/>
            </a:pPr>
            <a:r>
              <a:rPr lang="en" sz="1400"/>
              <a:t>Basic NNF algorithm</a:t>
            </a:r>
            <a:endParaRPr sz="1400"/>
          </a:p>
          <a:p>
            <a:pPr indent="-317500" lvl="1" marL="914400" rtl="0" algn="l">
              <a:spcBef>
                <a:spcPts val="0"/>
              </a:spcBef>
              <a:spcAft>
                <a:spcPts val="0"/>
              </a:spcAft>
              <a:buSzPts val="1400"/>
              <a:buChar char="○"/>
            </a:pPr>
            <a:r>
              <a:rPr lang="en" sz="1400"/>
              <a:t>Flask Application</a:t>
            </a:r>
            <a:endParaRPr sz="1400"/>
          </a:p>
          <a:p>
            <a:pPr indent="-317500" lvl="1" marL="914400" rtl="0" algn="l">
              <a:spcBef>
                <a:spcPts val="0"/>
              </a:spcBef>
              <a:spcAft>
                <a:spcPts val="0"/>
              </a:spcAft>
              <a:buSzPts val="1400"/>
              <a:buChar char="○"/>
            </a:pPr>
            <a:r>
              <a:rPr lang="en" sz="1400"/>
              <a:t>Presentation and Docs</a:t>
            </a:r>
            <a:endParaRPr sz="1400"/>
          </a:p>
          <a:p>
            <a:pPr indent="-342900" lvl="0" marL="457200" rtl="0" algn="l">
              <a:spcBef>
                <a:spcPts val="0"/>
              </a:spcBef>
              <a:spcAft>
                <a:spcPts val="0"/>
              </a:spcAft>
              <a:buSzPts val="1800"/>
              <a:buChar char="●"/>
            </a:pPr>
            <a:r>
              <a:rPr lang="en" sz="1800"/>
              <a:t>Anchit Gupta</a:t>
            </a:r>
            <a:endParaRPr sz="1800"/>
          </a:p>
          <a:p>
            <a:pPr indent="-317500" lvl="1" marL="914400" rtl="0" algn="l">
              <a:spcBef>
                <a:spcPts val="0"/>
              </a:spcBef>
              <a:spcAft>
                <a:spcPts val="0"/>
              </a:spcAft>
              <a:buSzPts val="1400"/>
              <a:buChar char="○"/>
            </a:pPr>
            <a:r>
              <a:rPr lang="en" sz="1400"/>
              <a:t>Random Search implementation</a:t>
            </a:r>
            <a:endParaRPr sz="1400"/>
          </a:p>
          <a:p>
            <a:pPr indent="-317500" lvl="1" marL="914400" rtl="0" algn="l">
              <a:spcBef>
                <a:spcPts val="0"/>
              </a:spcBef>
              <a:spcAft>
                <a:spcPts val="0"/>
              </a:spcAft>
              <a:buSzPts val="1400"/>
              <a:buChar char="○"/>
            </a:pPr>
            <a:r>
              <a:rPr lang="en" sz="1400"/>
              <a:t>Object removal tool</a:t>
            </a:r>
            <a:endParaRPr sz="1400"/>
          </a:p>
          <a:p>
            <a:pPr indent="-317500" lvl="1" marL="914400" rtl="0" algn="l">
              <a:spcBef>
                <a:spcPts val="0"/>
              </a:spcBef>
              <a:spcAft>
                <a:spcPts val="0"/>
              </a:spcAft>
              <a:buSzPts val="1400"/>
              <a:buChar char="○"/>
            </a:pPr>
            <a:r>
              <a:rPr lang="en" sz="1400"/>
              <a:t>Code Refactoring and Result </a:t>
            </a:r>
            <a:r>
              <a:rPr lang="en" sz="1400"/>
              <a:t>Production</a:t>
            </a:r>
            <a:endParaRPr sz="1400"/>
          </a:p>
          <a:p>
            <a:pPr indent="-342900" lvl="0" marL="457200" rtl="0" algn="l">
              <a:spcBef>
                <a:spcPts val="0"/>
              </a:spcBef>
              <a:spcAft>
                <a:spcPts val="0"/>
              </a:spcAft>
              <a:buSzPts val="1800"/>
              <a:buChar char="●"/>
            </a:pPr>
            <a:r>
              <a:rPr lang="en" sz="1800"/>
              <a:t>Kunal Vaswani</a:t>
            </a:r>
            <a:endParaRPr sz="1800"/>
          </a:p>
          <a:p>
            <a:pPr indent="-317500" lvl="1" marL="914400" rtl="0" algn="l">
              <a:spcBef>
                <a:spcPts val="0"/>
              </a:spcBef>
              <a:spcAft>
                <a:spcPts val="0"/>
              </a:spcAft>
              <a:buSzPts val="1400"/>
              <a:buChar char="○"/>
            </a:pPr>
            <a:r>
              <a:rPr lang="en" sz="1400"/>
              <a:t>Propagation implementation</a:t>
            </a:r>
            <a:endParaRPr sz="1400"/>
          </a:p>
          <a:p>
            <a:pPr indent="-317500" lvl="1" marL="914400" rtl="0" algn="l">
              <a:spcBef>
                <a:spcPts val="0"/>
              </a:spcBef>
              <a:spcAft>
                <a:spcPts val="0"/>
              </a:spcAft>
              <a:buSzPts val="1400"/>
              <a:buChar char="○"/>
            </a:pPr>
            <a:r>
              <a:rPr lang="en" sz="1400"/>
              <a:t>Whole image matching tool</a:t>
            </a:r>
            <a:endParaRPr sz="1400"/>
          </a:p>
          <a:p>
            <a:pPr indent="-317500" lvl="1" marL="914400" rtl="0" algn="l">
              <a:spcBef>
                <a:spcPts val="0"/>
              </a:spcBef>
              <a:spcAft>
                <a:spcPts val="0"/>
              </a:spcAft>
              <a:buSzPts val="1400"/>
              <a:buChar char="○"/>
            </a:pPr>
            <a:r>
              <a:rPr lang="en" sz="1400"/>
              <a:t>Result Production and Integration</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1373700" y="241350"/>
            <a:ext cx="7038900" cy="1348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a:t>Reference Paper</a:t>
            </a:r>
            <a:r>
              <a:rPr lang="en"/>
              <a:t> : </a:t>
            </a:r>
            <a:endParaRPr/>
          </a:p>
          <a:p>
            <a:pPr indent="0" lvl="0" marL="457200" rtl="0" algn="l">
              <a:spcBef>
                <a:spcPts val="0"/>
              </a:spcBef>
              <a:spcAft>
                <a:spcPts val="0"/>
              </a:spcAft>
              <a:buNone/>
            </a:pPr>
            <a:r>
              <a:rPr i="1" lang="en" sz="1800"/>
              <a:t>PatchMatch: A Randomized Correspondence Algorithm for Structural Image Editing </a:t>
            </a:r>
            <a:endParaRPr i="1" sz="1800"/>
          </a:p>
          <a:p>
            <a:pPr indent="0" lvl="0" marL="457200" rtl="0" algn="l">
              <a:spcBef>
                <a:spcPts val="0"/>
              </a:spcBef>
              <a:spcAft>
                <a:spcPts val="0"/>
              </a:spcAft>
              <a:buNone/>
            </a:pPr>
            <a:r>
              <a:rPr i="1" lang="en" sz="1400"/>
              <a:t>Connelly Barnes  et al. </a:t>
            </a:r>
            <a:r>
              <a:rPr lang="en" sz="1400" u="sng">
                <a:solidFill>
                  <a:schemeClr val="hlink"/>
                </a:solidFill>
                <a:hlinkClick r:id="rId3"/>
              </a:rPr>
              <a:t>link</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145" name="Google Shape;145;p15"/>
          <p:cNvSpPr txBox="1"/>
          <p:nvPr/>
        </p:nvSpPr>
        <p:spPr>
          <a:xfrm>
            <a:off x="693100" y="2330475"/>
            <a:ext cx="8122200" cy="1730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Lato"/>
              <a:buChar char="●"/>
            </a:pPr>
            <a:r>
              <a:rPr b="1" lang="en" sz="2400" u="sng">
                <a:solidFill>
                  <a:srgbClr val="FFFFFF"/>
                </a:solidFill>
                <a:latin typeface="Lato"/>
                <a:ea typeface="Lato"/>
                <a:cs typeface="Lato"/>
                <a:sym typeface="Lato"/>
              </a:rPr>
              <a:t>Aim</a:t>
            </a:r>
            <a:r>
              <a:rPr b="1" lang="en" sz="2400">
                <a:solidFill>
                  <a:srgbClr val="FFFFFF"/>
                </a:solidFill>
                <a:latin typeface="Lato"/>
                <a:ea typeface="Lato"/>
                <a:cs typeface="Lato"/>
                <a:sym typeface="Lato"/>
              </a:rPr>
              <a:t>: </a:t>
            </a:r>
            <a:r>
              <a:rPr lang="en" sz="2400">
                <a:solidFill>
                  <a:srgbClr val="FFFFFF"/>
                </a:solidFill>
                <a:latin typeface="Lato"/>
                <a:ea typeface="Lato"/>
                <a:cs typeface="Lato"/>
                <a:sym typeface="Lato"/>
              </a:rPr>
              <a:t>This paper aims to provide interactive image editing tools using a new randomized algorithm for quickly finding </a:t>
            </a:r>
            <a:r>
              <a:rPr b="1" lang="en" sz="2400" u="sng">
                <a:solidFill>
                  <a:srgbClr val="FFFFFF"/>
                </a:solidFill>
                <a:latin typeface="Lato"/>
                <a:ea typeface="Lato"/>
                <a:cs typeface="Lato"/>
                <a:sym typeface="Lato"/>
              </a:rPr>
              <a:t>approximate nearest neighbour</a:t>
            </a:r>
            <a:r>
              <a:rPr b="1" lang="en" sz="2400">
                <a:solidFill>
                  <a:srgbClr val="FFFFFF"/>
                </a:solidFill>
                <a:latin typeface="Lato"/>
                <a:ea typeface="Lato"/>
                <a:cs typeface="Lato"/>
                <a:sym typeface="Lato"/>
              </a:rPr>
              <a:t> </a:t>
            </a:r>
            <a:r>
              <a:rPr lang="en" sz="2400">
                <a:solidFill>
                  <a:srgbClr val="FFFFFF"/>
                </a:solidFill>
                <a:latin typeface="Lato"/>
                <a:ea typeface="Lato"/>
                <a:cs typeface="Lato"/>
                <a:sym typeface="Lato"/>
              </a:rPr>
              <a:t>matches between image patches. </a:t>
            </a:r>
            <a:endParaRPr sz="2400">
              <a:solidFill>
                <a:srgbClr val="FFFFFF"/>
              </a:solidFill>
              <a:latin typeface="Lato"/>
              <a:ea typeface="Lato"/>
              <a:cs typeface="Lato"/>
              <a:sym typeface="Lato"/>
            </a:endParaRPr>
          </a:p>
        </p:txBody>
      </p:sp>
      <p:sp>
        <p:nvSpPr>
          <p:cNvPr id="146" name="Google Shape;146;p15"/>
          <p:cNvSpPr txBox="1"/>
          <p:nvPr/>
        </p:nvSpPr>
        <p:spPr>
          <a:xfrm>
            <a:off x="1592350" y="1544100"/>
            <a:ext cx="7353900" cy="8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t>Motivation</a:t>
            </a:r>
            <a:endParaRPr b="1" sz="3600"/>
          </a:p>
        </p:txBody>
      </p:sp>
      <p:sp>
        <p:nvSpPr>
          <p:cNvPr id="152" name="Google Shape;152;p16"/>
          <p:cNvSpPr txBox="1"/>
          <p:nvPr/>
        </p:nvSpPr>
        <p:spPr>
          <a:xfrm>
            <a:off x="2292000" y="1559150"/>
            <a:ext cx="6852000" cy="3136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The motivation behind this proposed algorithm to be around 20-100x faster than the previously suggested methods is that to find the matching patch we don’t need search in whole image space, </a:t>
            </a:r>
            <a:r>
              <a:rPr b="1" lang="en" sz="2000">
                <a:solidFill>
                  <a:srgbClr val="FFFFFF"/>
                </a:solidFill>
                <a:latin typeface="Lato"/>
                <a:ea typeface="Lato"/>
                <a:cs typeface="Lato"/>
                <a:sym typeface="Lato"/>
              </a:rPr>
              <a:t>some good patch matches can be found via random sampling</a:t>
            </a:r>
            <a:endParaRPr b="1" sz="2000">
              <a:solidFill>
                <a:srgbClr val="FFFFFF"/>
              </a:solidFill>
              <a:latin typeface="Lato"/>
              <a:ea typeface="Lato"/>
              <a:cs typeface="Lato"/>
              <a:sym typeface="Lato"/>
            </a:endParaRPr>
          </a:p>
          <a:p>
            <a:pPr indent="0" lvl="0" marL="457200" rtl="0" algn="l">
              <a:spcBef>
                <a:spcPts val="0"/>
              </a:spcBef>
              <a:spcAft>
                <a:spcPts val="0"/>
              </a:spcAft>
              <a:buNone/>
            </a:pPr>
            <a:r>
              <a:t/>
            </a:r>
            <a:endParaRPr sz="20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And using the coherence in image we can propagate a matched patch via this algorithm to neighbouring areas quickly. </a:t>
            </a:r>
            <a:endParaRPr sz="20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297500" y="393750"/>
            <a:ext cx="4224600" cy="4645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Since this method doesn’t iterate over the whole target image the computation time for this algorithm is almost instantaneous. And hence this method is used in interactive image editing tools widely where user can observe the results immediately. Random sampling to search for matching patch makes this possible.</a:t>
            </a:r>
            <a:endParaRPr sz="2000"/>
          </a:p>
        </p:txBody>
      </p:sp>
      <p:pic>
        <p:nvPicPr>
          <p:cNvPr id="158" name="Google Shape;158;p17"/>
          <p:cNvPicPr preferRelativeResize="0"/>
          <p:nvPr/>
        </p:nvPicPr>
        <p:blipFill>
          <a:blip r:embed="rId3">
            <a:alphaModFix/>
          </a:blip>
          <a:stretch>
            <a:fillRect/>
          </a:stretch>
        </p:blipFill>
        <p:spPr>
          <a:xfrm>
            <a:off x="5522100" y="796325"/>
            <a:ext cx="3372350" cy="3372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8"/>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Procedure and Algorithm</a:t>
            </a:r>
            <a:endParaRPr/>
          </a:p>
        </p:txBody>
      </p:sp>
      <p:sp>
        <p:nvSpPr>
          <p:cNvPr id="164" name="Google Shape;164;p18"/>
          <p:cNvSpPr txBox="1"/>
          <p:nvPr/>
        </p:nvSpPr>
        <p:spPr>
          <a:xfrm>
            <a:off x="614150" y="1811750"/>
            <a:ext cx="4452600" cy="22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5" name="Google Shape;165;p18"/>
          <p:cNvSpPr txBox="1"/>
          <p:nvPr/>
        </p:nvSpPr>
        <p:spPr>
          <a:xfrm>
            <a:off x="445250" y="1750325"/>
            <a:ext cx="7345200" cy="8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9"/>
          <p:cNvSpPr txBox="1"/>
          <p:nvPr/>
        </p:nvSpPr>
        <p:spPr>
          <a:xfrm>
            <a:off x="1370725" y="1266300"/>
            <a:ext cx="7375800" cy="3577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The nearest neighbour algorithm lies at the coe of this procedure. </a:t>
            </a:r>
            <a:endParaRPr sz="20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NNF is defined as a function </a:t>
            </a:r>
            <a:r>
              <a:rPr b="1" i="1" lang="en" sz="2000">
                <a:solidFill>
                  <a:srgbClr val="FFFFFF"/>
                </a:solidFill>
                <a:latin typeface="Lato"/>
                <a:ea typeface="Lato"/>
                <a:cs typeface="Lato"/>
                <a:sym typeface="Lato"/>
              </a:rPr>
              <a:t> f : A -&gt; R</a:t>
            </a:r>
            <a:r>
              <a:rPr b="1" baseline="30000" i="1" lang="en" sz="2000">
                <a:solidFill>
                  <a:srgbClr val="FFFFFF"/>
                </a:solidFill>
                <a:latin typeface="Lato"/>
                <a:ea typeface="Lato"/>
                <a:cs typeface="Lato"/>
                <a:sym typeface="Lato"/>
              </a:rPr>
              <a:t>2  </a:t>
            </a:r>
            <a:r>
              <a:rPr lang="en" sz="2000">
                <a:solidFill>
                  <a:srgbClr val="FFFFFF"/>
                </a:solidFill>
                <a:latin typeface="Lato"/>
                <a:ea typeface="Lato"/>
                <a:cs typeface="Lato"/>
                <a:sym typeface="Lato"/>
              </a:rPr>
              <a:t>defined over all possible patch coordinates in image A. These values of function f() are referred as </a:t>
            </a:r>
            <a:r>
              <a:rPr b="1" i="1" lang="en" sz="2000">
                <a:solidFill>
                  <a:srgbClr val="FFFFFF"/>
                </a:solidFill>
                <a:latin typeface="Lato"/>
                <a:ea typeface="Lato"/>
                <a:cs typeface="Lato"/>
                <a:sym typeface="Lato"/>
              </a:rPr>
              <a:t>offsets.</a:t>
            </a:r>
            <a:endParaRPr b="1" i="1" sz="2000">
              <a:solidFill>
                <a:srgbClr val="FFFFFF"/>
              </a:solidFill>
              <a:latin typeface="Lato"/>
              <a:ea typeface="Lato"/>
              <a:cs typeface="Lato"/>
              <a:sym typeface="Lato"/>
            </a:endParaRPr>
          </a:p>
          <a:p>
            <a:pPr indent="-355600" lvl="0" marL="457200" rtl="0" algn="l">
              <a:spcBef>
                <a:spcPts val="0"/>
              </a:spcBef>
              <a:spcAft>
                <a:spcPts val="0"/>
              </a:spcAft>
              <a:buClr>
                <a:srgbClr val="FFFFFF"/>
              </a:buClr>
              <a:buSzPts val="2000"/>
              <a:buFont typeface="Lato"/>
              <a:buChar char="●"/>
            </a:pPr>
            <a:r>
              <a:rPr lang="en" sz="2000">
                <a:solidFill>
                  <a:srgbClr val="FFFFFF"/>
                </a:solidFill>
                <a:latin typeface="Lato"/>
                <a:ea typeface="Lato"/>
                <a:cs typeface="Lato"/>
                <a:sym typeface="Lato"/>
              </a:rPr>
              <a:t>The key insights that motivate this algorithm are that we search in the space of possible offsets, that adjacent offsets search cooperatively, and that even a random offset is likely to be a good guess for many patches over a large image.</a:t>
            </a:r>
            <a:endParaRPr sz="2000">
              <a:solidFill>
                <a:srgbClr val="FFFFFF"/>
              </a:solidFill>
              <a:latin typeface="Lato"/>
              <a:ea typeface="Lato"/>
              <a:cs typeface="Lato"/>
              <a:sym typeface="Lato"/>
            </a:endParaRPr>
          </a:p>
        </p:txBody>
      </p:sp>
      <p:sp>
        <p:nvSpPr>
          <p:cNvPr id="171" name="Google Shape;171;p19"/>
          <p:cNvSpPr txBox="1"/>
          <p:nvPr/>
        </p:nvSpPr>
        <p:spPr>
          <a:xfrm>
            <a:off x="1605700" y="248025"/>
            <a:ext cx="6945000" cy="82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u="sng">
                <a:solidFill>
                  <a:srgbClr val="FFFFFF"/>
                </a:solidFill>
                <a:latin typeface="Lato"/>
                <a:ea typeface="Lato"/>
                <a:cs typeface="Lato"/>
                <a:sym typeface="Lato"/>
              </a:rPr>
              <a:t>Nearest Neighbour Field (NNF)</a:t>
            </a:r>
            <a:endParaRPr b="1" sz="2400" u="sng">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Steps of the Algorithm</a:t>
            </a:r>
            <a:endParaRPr b="1"/>
          </a:p>
        </p:txBody>
      </p:sp>
      <p:sp>
        <p:nvSpPr>
          <p:cNvPr id="177" name="Google Shape;177;p20"/>
          <p:cNvSpPr/>
          <p:nvPr/>
        </p:nvSpPr>
        <p:spPr>
          <a:xfrm>
            <a:off x="731400" y="2541300"/>
            <a:ext cx="1719300" cy="106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Initialization</a:t>
            </a:r>
            <a:endParaRPr b="1" sz="2000"/>
          </a:p>
        </p:txBody>
      </p:sp>
      <p:sp>
        <p:nvSpPr>
          <p:cNvPr id="178" name="Google Shape;178;p20"/>
          <p:cNvSpPr/>
          <p:nvPr/>
        </p:nvSpPr>
        <p:spPr>
          <a:xfrm>
            <a:off x="3957300" y="2571150"/>
            <a:ext cx="1719300" cy="106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Propagation</a:t>
            </a:r>
            <a:endParaRPr b="1" sz="2000"/>
          </a:p>
        </p:txBody>
      </p:sp>
      <p:sp>
        <p:nvSpPr>
          <p:cNvPr id="179" name="Google Shape;179;p20"/>
          <p:cNvSpPr/>
          <p:nvPr/>
        </p:nvSpPr>
        <p:spPr>
          <a:xfrm>
            <a:off x="6447075" y="2571150"/>
            <a:ext cx="1719300" cy="106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Random Search</a:t>
            </a:r>
            <a:endParaRPr b="1" sz="2000"/>
          </a:p>
        </p:txBody>
      </p:sp>
      <p:cxnSp>
        <p:nvCxnSpPr>
          <p:cNvPr id="180" name="Google Shape;180;p20"/>
          <p:cNvCxnSpPr>
            <a:stCxn id="177" idx="3"/>
            <a:endCxn id="178" idx="1"/>
          </p:cNvCxnSpPr>
          <p:nvPr/>
        </p:nvCxnSpPr>
        <p:spPr>
          <a:xfrm>
            <a:off x="2450700" y="3075300"/>
            <a:ext cx="1506600" cy="300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20"/>
          <p:cNvCxnSpPr>
            <a:stCxn id="178" idx="3"/>
            <a:endCxn id="179" idx="1"/>
          </p:cNvCxnSpPr>
          <p:nvPr/>
        </p:nvCxnSpPr>
        <p:spPr>
          <a:xfrm>
            <a:off x="5676600" y="3105150"/>
            <a:ext cx="770400" cy="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0"/>
          <p:cNvCxnSpPr>
            <a:stCxn id="179" idx="3"/>
            <a:endCxn id="178" idx="2"/>
          </p:cNvCxnSpPr>
          <p:nvPr/>
        </p:nvCxnSpPr>
        <p:spPr>
          <a:xfrm flipH="1">
            <a:off x="4816875" y="3105150"/>
            <a:ext cx="3349500" cy="534000"/>
          </a:xfrm>
          <a:prstGeom prst="bentConnector4">
            <a:avLst>
              <a:gd fmla="val -7109" name="adj1"/>
              <a:gd fmla="val 144593" name="adj2"/>
            </a:avLst>
          </a:prstGeom>
          <a:noFill/>
          <a:ln cap="flat" cmpd="sng" w="9525">
            <a:solidFill>
              <a:schemeClr val="dk2"/>
            </a:solidFill>
            <a:prstDash val="solid"/>
            <a:round/>
            <a:headEnd len="med" w="med" type="none"/>
            <a:tailEnd len="med" w="med" type="none"/>
          </a:ln>
        </p:spPr>
      </p:cxnSp>
      <p:sp>
        <p:nvSpPr>
          <p:cNvPr id="183" name="Google Shape;183;p20"/>
          <p:cNvSpPr txBox="1"/>
          <p:nvPr/>
        </p:nvSpPr>
        <p:spPr>
          <a:xfrm>
            <a:off x="1253250" y="1286900"/>
            <a:ext cx="69132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Lato"/>
                <a:ea typeface="Lato"/>
                <a:cs typeface="Lato"/>
                <a:sym typeface="Lato"/>
              </a:rPr>
              <a:t>As shown in the diagram below the algorithm is divided into 3 main steps:</a:t>
            </a:r>
            <a:endParaRPr sz="1800">
              <a:solidFill>
                <a:srgbClr val="FFFFFF"/>
              </a:solidFill>
              <a:latin typeface="Lato"/>
              <a:ea typeface="Lato"/>
              <a:cs typeface="Lato"/>
              <a:sym typeface="Lato"/>
            </a:endParaRPr>
          </a:p>
        </p:txBody>
      </p:sp>
      <p:sp>
        <p:nvSpPr>
          <p:cNvPr id="184" name="Google Shape;184;p20"/>
          <p:cNvSpPr txBox="1"/>
          <p:nvPr/>
        </p:nvSpPr>
        <p:spPr>
          <a:xfrm>
            <a:off x="6240075" y="3877275"/>
            <a:ext cx="953100" cy="3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Iterate</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Step 1 : </a:t>
            </a:r>
            <a:r>
              <a:rPr b="1" lang="en"/>
              <a:t>Initialization </a:t>
            </a:r>
            <a:endParaRPr b="1"/>
          </a:p>
        </p:txBody>
      </p:sp>
      <p:sp>
        <p:nvSpPr>
          <p:cNvPr id="190" name="Google Shape;190;p21"/>
          <p:cNvSpPr txBox="1"/>
          <p:nvPr>
            <p:ph idx="1" type="body"/>
          </p:nvPr>
        </p:nvSpPr>
        <p:spPr>
          <a:xfrm>
            <a:off x="1297500" y="1116150"/>
            <a:ext cx="7038900" cy="2505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As the title suggest in this step we initialize the offsets array.</a:t>
            </a:r>
            <a:endParaRPr sz="1800"/>
          </a:p>
          <a:p>
            <a:pPr indent="-342900" lvl="0" marL="457200" rtl="0" algn="l">
              <a:spcBef>
                <a:spcPts val="0"/>
              </a:spcBef>
              <a:spcAft>
                <a:spcPts val="0"/>
              </a:spcAft>
              <a:buSzPts val="1800"/>
              <a:buChar char="●"/>
            </a:pPr>
            <a:r>
              <a:rPr lang="en" sz="1800"/>
              <a:t>There are two possible options here, we can either initialize the entire offsets array randomly or we can use some prior knowledge about the image and based on that we can </a:t>
            </a:r>
            <a:r>
              <a:rPr lang="en" sz="1800"/>
              <a:t>initialize</a:t>
            </a:r>
            <a:r>
              <a:rPr lang="en" sz="1800"/>
              <a:t> the region we hope to find the matching patch.</a:t>
            </a:r>
            <a:endParaRPr sz="1800"/>
          </a:p>
          <a:p>
            <a:pPr indent="-342900" lvl="0" marL="457200" rtl="0" algn="l">
              <a:spcBef>
                <a:spcPts val="0"/>
              </a:spcBef>
              <a:spcAft>
                <a:spcPts val="0"/>
              </a:spcAft>
              <a:buSzPts val="1800"/>
              <a:buChar char="●"/>
            </a:pPr>
            <a:r>
              <a:rPr lang="en" sz="1800"/>
              <a:t>If we randomly initialize the offsets at the </a:t>
            </a:r>
            <a:r>
              <a:rPr lang="en" sz="1800"/>
              <a:t>beginning</a:t>
            </a:r>
            <a:r>
              <a:rPr lang="en" sz="1800"/>
              <a:t> of the </a:t>
            </a:r>
            <a:r>
              <a:rPr lang="en" sz="1800"/>
              <a:t>algorithm</a:t>
            </a:r>
            <a:r>
              <a:rPr lang="en" sz="1800"/>
              <a:t> the image looks something as under,</a:t>
            </a:r>
            <a:endParaRPr sz="1800"/>
          </a:p>
        </p:txBody>
      </p:sp>
      <p:pic>
        <p:nvPicPr>
          <p:cNvPr id="191" name="Google Shape;191;p21"/>
          <p:cNvPicPr preferRelativeResize="0"/>
          <p:nvPr/>
        </p:nvPicPr>
        <p:blipFill rotWithShape="1">
          <a:blip r:embed="rId3">
            <a:alphaModFix/>
          </a:blip>
          <a:srcRect b="36543" l="15846" r="43036" t="38824"/>
          <a:stretch/>
        </p:blipFill>
        <p:spPr>
          <a:xfrm>
            <a:off x="2793675" y="3485550"/>
            <a:ext cx="3759724" cy="1266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